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5" r:id="rId2"/>
    <p:sldId id="272" r:id="rId3"/>
    <p:sldId id="273" r:id="rId4"/>
    <p:sldId id="274" r:id="rId5"/>
    <p:sldId id="276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000"/>
    <a:srgbClr val="9563AA"/>
    <a:srgbClr val="13B794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2" d="100"/>
          <a:sy n="72" d="100"/>
        </p:scale>
        <p:origin x="308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D26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984571"/>
            <a:ext cx="9144000" cy="2888857"/>
          </a:xfrm>
          <a:noFill/>
        </p:spPr>
        <p:txBody>
          <a:bodyPr anchor="ctr" anchorCtr="0">
            <a:normAutofit/>
          </a:bodyPr>
          <a:lstStyle/>
          <a:p>
            <a:r>
              <a:rPr lang="fr-FR" sz="5400" b="1" dirty="0">
                <a:solidFill>
                  <a:srgbClr val="7030A0"/>
                </a:solidFill>
              </a:rPr>
              <a:t>Stratégie 2:</a:t>
            </a:r>
            <a:br>
              <a:rPr lang="fr-FR" b="1" dirty="0">
                <a:solidFill>
                  <a:srgbClr val="FEFEFE"/>
                </a:solidFill>
              </a:rPr>
            </a:br>
            <a:r>
              <a:rPr lang="fr-FR" sz="4800" b="1" dirty="0"/>
              <a:t>Repérer et comprendre</a:t>
            </a:r>
            <a:br>
              <a:rPr lang="fr-FR" sz="4800" b="1" dirty="0"/>
            </a:br>
            <a:r>
              <a:rPr lang="fr-FR" sz="4800" b="1" dirty="0"/>
              <a:t>les anaphores.</a:t>
            </a:r>
            <a:endParaRPr lang="fr-FR" b="1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5962033"/>
            <a:ext cx="9144000" cy="750536"/>
          </a:xfrm>
        </p:spPr>
        <p:txBody>
          <a:bodyPr>
            <a:normAutofit/>
          </a:bodyPr>
          <a:lstStyle/>
          <a:p>
            <a:r>
              <a:rPr lang="fr-FR" sz="4400" dirty="0">
                <a:solidFill>
                  <a:srgbClr val="002060"/>
                </a:solidFill>
              </a:rPr>
              <a:t>Rituel </a:t>
            </a:r>
            <a:r>
              <a:rPr lang="fr-FR" sz="4400" dirty="0"/>
              <a:t>– semaine 3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Projet 1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D9C4EF39-5625-8B29-1402-D14498EA041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23675" y="5956087"/>
            <a:ext cx="1062526" cy="680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65155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Projet 1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ED302241-8232-43AC-95BD-73F6CA6D52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sp>
        <p:nvSpPr>
          <p:cNvPr id="9" name="Espace réservé du contenu 8">
            <a:extLst>
              <a:ext uri="{FF2B5EF4-FFF2-40B4-BE49-F238E27FC236}">
                <a16:creationId xmlns:a16="http://schemas.microsoft.com/office/drawing/2014/main" id="{B7524F50-1876-8AC0-A39E-3200F43ACE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403335"/>
            <a:ext cx="10515600" cy="3773628"/>
          </a:xfrm>
        </p:spPr>
        <p:txBody>
          <a:bodyPr>
            <a:normAutofit/>
          </a:bodyPr>
          <a:lstStyle/>
          <a:p>
            <a:pPr marL="0" indent="0" algn="l">
              <a:buNone/>
            </a:pPr>
            <a:r>
              <a:rPr lang="fr-FR" sz="4800" b="0" i="0" u="none" strike="noStrike" baseline="0" dirty="0">
                <a:latin typeface="AGaramondPro-Regular"/>
              </a:rPr>
              <a:t>Bref, Merlin l’enchanteur était un magicien. </a:t>
            </a:r>
            <a:r>
              <a:rPr lang="fr-FR" sz="4800" b="1" i="0" u="none" strike="noStrike" baseline="0" dirty="0">
                <a:latin typeface="AGaramondPro-Bold"/>
              </a:rPr>
              <a:t>Il </a:t>
            </a:r>
            <a:r>
              <a:rPr lang="fr-FR" sz="4800" b="0" i="0" u="none" strike="noStrike" baseline="0" dirty="0">
                <a:latin typeface="AGaramondPro-Regular"/>
              </a:rPr>
              <a:t>aimait beaucoup le roi de grande Bretagne, </a:t>
            </a:r>
            <a:r>
              <a:rPr lang="fr-FR" sz="4800" b="0" i="0" u="none" strike="noStrike" baseline="0" dirty="0" err="1">
                <a:latin typeface="AGaramondPro-Regular"/>
              </a:rPr>
              <a:t>Uter</a:t>
            </a:r>
            <a:r>
              <a:rPr lang="fr-FR" sz="4800" b="0" i="0" u="none" strike="noStrike" baseline="0" dirty="0">
                <a:latin typeface="AGaramondPro-Regular"/>
              </a:rPr>
              <a:t> Pendragon. </a:t>
            </a:r>
            <a:r>
              <a:rPr lang="fr-FR" sz="4800" b="1" i="0" u="none" strike="noStrike" baseline="0" dirty="0">
                <a:latin typeface="AGaramondPro-Bold"/>
              </a:rPr>
              <a:t>Il l’</a:t>
            </a:r>
            <a:r>
              <a:rPr lang="fr-FR" sz="4800" b="0" i="0" u="none" strike="noStrike" baseline="0" dirty="0">
                <a:latin typeface="AGaramondPro-Regular"/>
              </a:rPr>
              <a:t>avait aidé à reconquérir son trône.</a:t>
            </a:r>
            <a:endParaRPr lang="fr-FR" sz="102800" dirty="0"/>
          </a:p>
        </p:txBody>
      </p:sp>
      <p:sp>
        <p:nvSpPr>
          <p:cNvPr id="12" name="Titre 1">
            <a:extLst>
              <a:ext uri="{FF2B5EF4-FFF2-40B4-BE49-F238E27FC236}">
                <a16:creationId xmlns:a16="http://schemas.microsoft.com/office/drawing/2014/main" id="{30B07435-169D-4980-93B8-7D892FEFD7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0243" y="180768"/>
            <a:ext cx="3951514" cy="500269"/>
          </a:xfrm>
        </p:spPr>
        <p:txBody>
          <a:bodyPr>
            <a:noAutofit/>
          </a:bodyPr>
          <a:lstStyle/>
          <a:p>
            <a:pPr algn="ctr"/>
            <a:r>
              <a:rPr lang="fr-FR" sz="4000" b="1" dirty="0">
                <a:solidFill>
                  <a:srgbClr val="7030A0"/>
                </a:solidFill>
              </a:rPr>
              <a:t>Extrait 1</a:t>
            </a:r>
          </a:p>
        </p:txBody>
      </p:sp>
    </p:spTree>
    <p:extLst>
      <p:ext uri="{BB962C8B-B14F-4D97-AF65-F5344CB8AC3E}">
        <p14:creationId xmlns:p14="http://schemas.microsoft.com/office/powerpoint/2010/main" val="22733794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Projet 1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ED302241-8232-43AC-95BD-73F6CA6D52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sp>
        <p:nvSpPr>
          <p:cNvPr id="9" name="Espace réservé du contenu 8">
            <a:extLst>
              <a:ext uri="{FF2B5EF4-FFF2-40B4-BE49-F238E27FC236}">
                <a16:creationId xmlns:a16="http://schemas.microsoft.com/office/drawing/2014/main" id="{B7524F50-1876-8AC0-A39E-3200F43ACE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435703"/>
            <a:ext cx="10515600" cy="3741260"/>
          </a:xfrm>
        </p:spPr>
        <p:txBody>
          <a:bodyPr>
            <a:normAutofit/>
          </a:bodyPr>
          <a:lstStyle/>
          <a:p>
            <a:pPr marL="0" indent="0" algn="l">
              <a:buNone/>
            </a:pPr>
            <a:r>
              <a:rPr lang="fr-FR" sz="4800" b="0" i="0" u="none" strike="noStrike" baseline="0" dirty="0">
                <a:latin typeface="AGaramondPro-Regular"/>
              </a:rPr>
              <a:t>Perceval était encore loin des tentes lorsqu’</a:t>
            </a:r>
            <a:r>
              <a:rPr lang="fr-FR" sz="4800" b="1" i="0" u="none" strike="noStrike" baseline="0" dirty="0">
                <a:latin typeface="AGaramondPro-Bold"/>
              </a:rPr>
              <a:t>il </a:t>
            </a:r>
            <a:r>
              <a:rPr lang="fr-FR" sz="4800" b="0" i="0" u="none" strike="noStrike" baseline="0" dirty="0">
                <a:latin typeface="AGaramondPro-Regular"/>
              </a:rPr>
              <a:t>aperçut un vol d’oies sauvages. </a:t>
            </a:r>
            <a:r>
              <a:rPr lang="fr-FR" sz="4800" b="1" i="0" u="none" strike="noStrike" baseline="0" dirty="0">
                <a:latin typeface="AGaramondPro-Bold"/>
              </a:rPr>
              <a:t>Elles </a:t>
            </a:r>
            <a:r>
              <a:rPr lang="fr-FR" sz="4800" b="0" i="0" u="none" strike="noStrike" baseline="0" dirty="0">
                <a:latin typeface="AGaramondPro-Regular"/>
              </a:rPr>
              <a:t>fuyaient devant un faucon qui fendait l’air pour </a:t>
            </a:r>
            <a:r>
              <a:rPr lang="fr-FR" sz="4800" b="1" i="0" u="none" strike="noStrike" baseline="0" dirty="0">
                <a:latin typeface="AGaramondPro-Bold"/>
              </a:rPr>
              <a:t>les </a:t>
            </a:r>
            <a:r>
              <a:rPr lang="fr-FR" sz="4800" b="0" i="0" u="none" strike="noStrike" baseline="0" dirty="0">
                <a:latin typeface="AGaramondPro-Regular"/>
              </a:rPr>
              <a:t>attaquer.</a:t>
            </a:r>
            <a:endParaRPr lang="fr-FR" sz="400000" dirty="0"/>
          </a:p>
        </p:txBody>
      </p:sp>
      <p:sp>
        <p:nvSpPr>
          <p:cNvPr id="6" name="Titre 1">
            <a:extLst>
              <a:ext uri="{FF2B5EF4-FFF2-40B4-BE49-F238E27FC236}">
                <a16:creationId xmlns:a16="http://schemas.microsoft.com/office/drawing/2014/main" id="{72958264-3803-809F-BAD4-FF907DBCC5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0243" y="180768"/>
            <a:ext cx="3951514" cy="500269"/>
          </a:xfrm>
        </p:spPr>
        <p:txBody>
          <a:bodyPr>
            <a:noAutofit/>
          </a:bodyPr>
          <a:lstStyle/>
          <a:p>
            <a:pPr algn="ctr"/>
            <a:r>
              <a:rPr lang="fr-FR" sz="4000" b="1" dirty="0">
                <a:solidFill>
                  <a:srgbClr val="7030A0"/>
                </a:solidFill>
              </a:rPr>
              <a:t>Extrait 2</a:t>
            </a:r>
          </a:p>
        </p:txBody>
      </p:sp>
    </p:spTree>
    <p:extLst>
      <p:ext uri="{BB962C8B-B14F-4D97-AF65-F5344CB8AC3E}">
        <p14:creationId xmlns:p14="http://schemas.microsoft.com/office/powerpoint/2010/main" val="28390965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Projet 1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ED302241-8232-43AC-95BD-73F6CA6D52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sp>
        <p:nvSpPr>
          <p:cNvPr id="9" name="Espace réservé du contenu 8">
            <a:extLst>
              <a:ext uri="{FF2B5EF4-FFF2-40B4-BE49-F238E27FC236}">
                <a16:creationId xmlns:a16="http://schemas.microsoft.com/office/drawing/2014/main" id="{B7524F50-1876-8AC0-A39E-3200F43ACE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435703"/>
            <a:ext cx="10515600" cy="3741260"/>
          </a:xfrm>
        </p:spPr>
        <p:txBody>
          <a:bodyPr>
            <a:normAutofit/>
          </a:bodyPr>
          <a:lstStyle/>
          <a:p>
            <a:pPr marL="0" indent="0" algn="l">
              <a:buNone/>
            </a:pPr>
            <a:r>
              <a:rPr lang="fr-FR" sz="4800" b="0" i="0" u="none" strike="noStrike" baseline="0" dirty="0">
                <a:latin typeface="AGaramondPro-Regular"/>
              </a:rPr>
              <a:t>Tous les nobles commencèrent à se disputer pour savoir qui serait le premier à tenter l’entreprise, tant elle semblait facile ! Ils </a:t>
            </a:r>
            <a:r>
              <a:rPr lang="fr-FR" sz="4800" b="1" i="0" u="none" strike="noStrike" baseline="0" dirty="0">
                <a:latin typeface="AGaramondPro-Bold"/>
              </a:rPr>
              <a:t>déchantèrent </a:t>
            </a:r>
            <a:r>
              <a:rPr lang="fr-FR" sz="4800" b="0" i="0" u="none" strike="noStrike" baseline="0" dirty="0">
                <a:latin typeface="AGaramondPro-Regular"/>
              </a:rPr>
              <a:t>vite : aucun ne put enlever l’épée.</a:t>
            </a:r>
            <a:endParaRPr lang="fr-FR" sz="400000" dirty="0"/>
          </a:p>
        </p:txBody>
      </p:sp>
      <p:sp>
        <p:nvSpPr>
          <p:cNvPr id="6" name="Titre 1">
            <a:extLst>
              <a:ext uri="{FF2B5EF4-FFF2-40B4-BE49-F238E27FC236}">
                <a16:creationId xmlns:a16="http://schemas.microsoft.com/office/drawing/2014/main" id="{72958264-3803-809F-BAD4-FF907DBCC5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0243" y="180768"/>
            <a:ext cx="3951514" cy="500269"/>
          </a:xfrm>
        </p:spPr>
        <p:txBody>
          <a:bodyPr>
            <a:noAutofit/>
          </a:bodyPr>
          <a:lstStyle/>
          <a:p>
            <a:pPr algn="ctr"/>
            <a:r>
              <a:rPr lang="fr-FR" sz="4000" b="1" dirty="0">
                <a:solidFill>
                  <a:srgbClr val="7030A0"/>
                </a:solidFill>
              </a:rPr>
              <a:t>Extrait 3</a:t>
            </a:r>
          </a:p>
        </p:txBody>
      </p:sp>
    </p:spTree>
    <p:extLst>
      <p:ext uri="{BB962C8B-B14F-4D97-AF65-F5344CB8AC3E}">
        <p14:creationId xmlns:p14="http://schemas.microsoft.com/office/powerpoint/2010/main" val="25501421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D26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>
            <a:extLst>
              <a:ext uri="{FF2B5EF4-FFF2-40B4-BE49-F238E27FC236}">
                <a16:creationId xmlns:a16="http://schemas.microsoft.com/office/drawing/2014/main" id="{ED302241-8232-43AC-95BD-73F6CA6D52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DECD17E6-3077-1462-6F91-220E33BC55C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2923" y="189000"/>
            <a:ext cx="4486154" cy="648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22166349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64</TotalTime>
  <Words>114</Words>
  <Application>Microsoft Office PowerPoint</Application>
  <PresentationFormat>Grand écran</PresentationFormat>
  <Paragraphs>12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11" baseType="lpstr">
      <vt:lpstr>AGaramondPro-Bold</vt:lpstr>
      <vt:lpstr>AGaramondPro-Regular</vt:lpstr>
      <vt:lpstr>Arial</vt:lpstr>
      <vt:lpstr>Calibri</vt:lpstr>
      <vt:lpstr>Calibri Light</vt:lpstr>
      <vt:lpstr>Thème Office</vt:lpstr>
      <vt:lpstr>Stratégie 2: Repérer et comprendre les anaphores.</vt:lpstr>
      <vt:lpstr>Extrait 1</vt:lpstr>
      <vt:lpstr>Extrait 2</vt:lpstr>
      <vt:lpstr>Extrait 3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lastModifiedBy>MH</cp:lastModifiedBy>
  <cp:revision>27</cp:revision>
  <dcterms:created xsi:type="dcterms:W3CDTF">2021-07-17T07:25:24Z</dcterms:created>
  <dcterms:modified xsi:type="dcterms:W3CDTF">2022-09-07T22:41:11Z</dcterms:modified>
</cp:coreProperties>
</file>